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Old Standard TT"/>
      <p:regular r:id="rId33"/>
      <p:bold r:id="rId34"/>
      <p:italic r:id="rId35"/>
    </p:embeddedFont>
    <p:embeddedFont>
      <p:font typeface="Playfair Display Black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OldStandardTT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OldStandardTT-italic.fntdata"/><Relationship Id="rId12" Type="http://schemas.openxmlformats.org/officeDocument/2006/relationships/slide" Target="slides/slide8.xml"/><Relationship Id="rId34" Type="http://schemas.openxmlformats.org/officeDocument/2006/relationships/font" Target="fonts/OldStandardTT-bold.fntdata"/><Relationship Id="rId15" Type="http://schemas.openxmlformats.org/officeDocument/2006/relationships/slide" Target="slides/slide11.xml"/><Relationship Id="rId37" Type="http://schemas.openxmlformats.org/officeDocument/2006/relationships/font" Target="fonts/PlayfairDisplayBlack-boldItalic.fntdata"/><Relationship Id="rId14" Type="http://schemas.openxmlformats.org/officeDocument/2006/relationships/slide" Target="slides/slide10.xml"/><Relationship Id="rId36" Type="http://schemas.openxmlformats.org/officeDocument/2006/relationships/font" Target="fonts/PlayfairDisplayBlack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cris.dot.state.tx.us/public/Query/app/public/welcom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openpolicing.stanford.edu/data/" TargetMode="External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1550"/>
            <a:ext cx="9087226" cy="34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512700" y="2628750"/>
            <a:ext cx="5241900" cy="7875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Texas Traffic Trends</a:t>
            </a:r>
            <a:endParaRPr b="1"/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512700" y="3840647"/>
            <a:ext cx="5563800" cy="567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Stops and Accidents from 2010 to 2017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00" y="173875"/>
            <a:ext cx="8398475" cy="4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Under the Weather</a:t>
            </a:r>
            <a:endParaRPr b="1"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60450"/>
            <a:ext cx="3359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</a:t>
            </a:r>
            <a:r>
              <a:rPr b="1" lang="en"/>
              <a:t>majority </a:t>
            </a:r>
            <a:r>
              <a:rPr lang="en"/>
              <a:t>of accident injuries/deaths occur on a </a:t>
            </a:r>
            <a:r>
              <a:rPr b="1" lang="en"/>
              <a:t>clear day</a:t>
            </a:r>
            <a:r>
              <a:rPr lang="en"/>
              <a:t>, there are </a:t>
            </a:r>
            <a:r>
              <a:rPr b="1" lang="en"/>
              <a:t>more </a:t>
            </a:r>
            <a:r>
              <a:rPr lang="en"/>
              <a:t>injuries</a:t>
            </a:r>
            <a:r>
              <a:rPr lang="en"/>
              <a:t> recorded on </a:t>
            </a:r>
            <a:r>
              <a:rPr b="1" lang="en"/>
              <a:t>rainy</a:t>
            </a:r>
            <a:r>
              <a:rPr lang="en"/>
              <a:t> days than </a:t>
            </a:r>
            <a:r>
              <a:rPr b="1" lang="en"/>
              <a:t>cloudy</a:t>
            </a:r>
            <a:r>
              <a:rPr lang="en"/>
              <a:t>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Snow injuries</a:t>
            </a:r>
            <a:r>
              <a:rPr lang="en"/>
              <a:t> are a small but consistent presence from 2010-2015, but see a sharp drop to </a:t>
            </a:r>
            <a:r>
              <a:rPr b="1" lang="en"/>
              <a:t>nearly nothing</a:t>
            </a:r>
            <a:r>
              <a:rPr lang="en"/>
              <a:t> in 2</a:t>
            </a:r>
            <a:r>
              <a:rPr b="1" lang="en"/>
              <a:t>016 and 2017</a:t>
            </a:r>
            <a:r>
              <a:rPr lang="en"/>
              <a:t>.</a:t>
            </a:r>
            <a:r>
              <a:rPr lang="en"/>
              <a:t> </a:t>
            </a:r>
            <a:endParaRPr/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925" y="199302"/>
            <a:ext cx="4032376" cy="226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925" y="2622000"/>
            <a:ext cx="4032376" cy="22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95899" y="0"/>
            <a:ext cx="12127933" cy="5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type="title"/>
          </p:nvPr>
        </p:nvSpPr>
        <p:spPr>
          <a:xfrm>
            <a:off x="2222700" y="1284900"/>
            <a:ext cx="4698600" cy="2573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Stopping Speeders</a:t>
            </a:r>
            <a:endParaRPr sz="7200"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388" y="325338"/>
            <a:ext cx="6739224" cy="449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Stopping Speeders</a:t>
            </a:r>
            <a:endParaRPr b="1"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71600"/>
            <a:ext cx="4240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</a:t>
            </a:r>
            <a:r>
              <a:rPr b="1" lang="en"/>
              <a:t>traffic stops</a:t>
            </a:r>
            <a:r>
              <a:rPr lang="en"/>
              <a:t> citing </a:t>
            </a:r>
            <a:r>
              <a:rPr b="1" lang="en"/>
              <a:t>speed</a:t>
            </a:r>
            <a:r>
              <a:rPr lang="en"/>
              <a:t> as a reason for the stop have decreased by about 30%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While the number of </a:t>
            </a:r>
            <a:r>
              <a:rPr b="1" lang="en"/>
              <a:t>warnings</a:t>
            </a:r>
            <a:r>
              <a:rPr lang="en"/>
              <a:t> given out as a result has </a:t>
            </a:r>
            <a:r>
              <a:rPr b="1" lang="en"/>
              <a:t>decreased</a:t>
            </a:r>
            <a:r>
              <a:rPr lang="en"/>
              <a:t> at a similar rate (slightly over 30%), the number of </a:t>
            </a:r>
            <a:r>
              <a:rPr b="1" lang="en"/>
              <a:t>citations </a:t>
            </a:r>
            <a:r>
              <a:rPr lang="en"/>
              <a:t>given has seen a much </a:t>
            </a:r>
            <a:r>
              <a:rPr b="1" lang="en"/>
              <a:t>smaller drop</a:t>
            </a:r>
            <a:r>
              <a:rPr lang="en"/>
              <a:t>, by only around 20%</a:t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00" y="1210625"/>
            <a:ext cx="4287000" cy="2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64" y="1138537"/>
            <a:ext cx="4299612" cy="286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075" y="1138575"/>
            <a:ext cx="4299600" cy="28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Stopping Speeders</a:t>
            </a:r>
            <a:endParaRPr b="1"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71600"/>
            <a:ext cx="4273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While </a:t>
            </a:r>
            <a:r>
              <a:rPr b="1" lang="en"/>
              <a:t>men </a:t>
            </a:r>
            <a:r>
              <a:rPr lang="en"/>
              <a:t>saw a slightly </a:t>
            </a:r>
            <a:r>
              <a:rPr b="1" lang="en"/>
              <a:t>larger drop</a:t>
            </a:r>
            <a:r>
              <a:rPr lang="en"/>
              <a:t> in number of speeding stops than </a:t>
            </a:r>
            <a:r>
              <a:rPr b="1" lang="en"/>
              <a:t>women</a:t>
            </a:r>
            <a:r>
              <a:rPr lang="en"/>
              <a:t>, the sharpest discrepancy is apparent in the </a:t>
            </a:r>
            <a:r>
              <a:rPr b="1" lang="en"/>
              <a:t>racial </a:t>
            </a:r>
            <a:r>
              <a:rPr lang="en"/>
              <a:t>breakdown, where we can see that </a:t>
            </a:r>
            <a:r>
              <a:rPr b="1" lang="en"/>
              <a:t>minorities </a:t>
            </a:r>
            <a:r>
              <a:rPr lang="en"/>
              <a:t>races remain relatively </a:t>
            </a:r>
            <a:r>
              <a:rPr b="1" lang="en"/>
              <a:t>consistent </a:t>
            </a:r>
            <a:r>
              <a:rPr lang="en"/>
              <a:t>in their number of stops while slightly more than </a:t>
            </a:r>
            <a:r>
              <a:rPr b="1" lang="en"/>
              <a:t>half </a:t>
            </a:r>
            <a:r>
              <a:rPr lang="en"/>
              <a:t>as many </a:t>
            </a:r>
            <a:r>
              <a:rPr b="1" lang="en"/>
              <a:t>white people </a:t>
            </a:r>
            <a:r>
              <a:rPr lang="en"/>
              <a:t>were stopped in 2015 as in 2010.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950" y="501275"/>
            <a:ext cx="2988999" cy="199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224" y="2601834"/>
            <a:ext cx="2950449" cy="196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438" y="304038"/>
            <a:ext cx="6803124" cy="453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Stopping Speeders</a:t>
            </a:r>
            <a:endParaRPr b="1"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171600"/>
            <a:ext cx="4262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number of </a:t>
            </a:r>
            <a:r>
              <a:rPr b="1" lang="en"/>
              <a:t>injuries and deaths</a:t>
            </a:r>
            <a:r>
              <a:rPr lang="en"/>
              <a:t> due to accidents where </a:t>
            </a:r>
            <a:r>
              <a:rPr b="1" lang="en"/>
              <a:t>speed </a:t>
            </a:r>
            <a:r>
              <a:rPr lang="en"/>
              <a:t>was a factor remained relatively </a:t>
            </a:r>
            <a:r>
              <a:rPr b="1" lang="en"/>
              <a:t>stable</a:t>
            </a:r>
            <a:r>
              <a:rPr lang="en"/>
              <a:t>, there is a clear </a:t>
            </a:r>
            <a:r>
              <a:rPr b="1" lang="en"/>
              <a:t>upwards </a:t>
            </a:r>
            <a:r>
              <a:rPr lang="en"/>
              <a:t>trend on the number of </a:t>
            </a:r>
            <a:r>
              <a:rPr b="1" lang="en"/>
              <a:t>accidents and victims</a:t>
            </a:r>
            <a:r>
              <a:rPr lang="en"/>
              <a:t> involved.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Further research into other states might support or refute an </a:t>
            </a:r>
            <a:r>
              <a:rPr b="1" lang="en"/>
              <a:t>inverse relationship</a:t>
            </a:r>
            <a:r>
              <a:rPr lang="en"/>
              <a:t> between number of </a:t>
            </a:r>
            <a:r>
              <a:rPr b="1" lang="en"/>
              <a:t>warnings </a:t>
            </a:r>
            <a:r>
              <a:rPr lang="en"/>
              <a:t>given out and </a:t>
            </a:r>
            <a:r>
              <a:rPr b="1" lang="en"/>
              <a:t>minor accidents</a:t>
            </a:r>
            <a:r>
              <a:rPr lang="en"/>
              <a:t> (without injury).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00" y="1210625"/>
            <a:ext cx="4264800" cy="28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60807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type="title"/>
          </p:nvPr>
        </p:nvSpPr>
        <p:spPr>
          <a:xfrm>
            <a:off x="1950600" y="1295700"/>
            <a:ext cx="5242800" cy="25521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Pushing the Limits</a:t>
            </a:r>
            <a:endParaRPr sz="7200"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2417850" y="1854150"/>
            <a:ext cx="4308300" cy="14352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The Data</a:t>
            </a:r>
            <a:endParaRPr sz="7200"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62" y="261675"/>
            <a:ext cx="7509875" cy="46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Pushing the Limits</a:t>
            </a:r>
            <a:endParaRPr b="1"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937875"/>
            <a:ext cx="3400200" cy="3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There is a </a:t>
            </a:r>
            <a:r>
              <a:rPr b="1" lang="en">
                <a:solidFill>
                  <a:srgbClr val="24292E"/>
                </a:solidFill>
              </a:rPr>
              <a:t>dramatic increase</a:t>
            </a:r>
            <a:r>
              <a:rPr lang="en">
                <a:solidFill>
                  <a:srgbClr val="24292E"/>
                </a:solidFill>
              </a:rPr>
              <a:t> in both </a:t>
            </a:r>
            <a:r>
              <a:rPr b="1" lang="en">
                <a:solidFill>
                  <a:srgbClr val="24292E"/>
                </a:solidFill>
              </a:rPr>
              <a:t>accidents</a:t>
            </a:r>
            <a:r>
              <a:rPr lang="en">
                <a:solidFill>
                  <a:srgbClr val="24292E"/>
                </a:solidFill>
              </a:rPr>
              <a:t> and their </a:t>
            </a:r>
            <a:r>
              <a:rPr b="1" lang="en">
                <a:solidFill>
                  <a:srgbClr val="24292E"/>
                </a:solidFill>
              </a:rPr>
              <a:t>fatality</a:t>
            </a:r>
            <a:r>
              <a:rPr lang="en">
                <a:solidFill>
                  <a:srgbClr val="24292E"/>
                </a:solidFill>
              </a:rPr>
              <a:t> as soon as the posted speed limit hits </a:t>
            </a:r>
            <a:r>
              <a:rPr b="1" lang="en">
                <a:solidFill>
                  <a:srgbClr val="24292E"/>
                </a:solidFill>
              </a:rPr>
              <a:t>30 MPH</a:t>
            </a:r>
            <a:r>
              <a:rPr lang="en">
                <a:solidFill>
                  <a:srgbClr val="24292E"/>
                </a:solidFill>
              </a:rPr>
              <a:t>.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</a:rPr>
              <a:t>Comparing these numbers with each speed limit’s </a:t>
            </a:r>
            <a:r>
              <a:rPr b="1" lang="en">
                <a:solidFill>
                  <a:srgbClr val="24292E"/>
                </a:solidFill>
              </a:rPr>
              <a:t>total road miles</a:t>
            </a:r>
            <a:r>
              <a:rPr lang="en">
                <a:solidFill>
                  <a:srgbClr val="24292E"/>
                </a:solidFill>
              </a:rPr>
              <a:t> within Texas could help identify any </a:t>
            </a:r>
            <a:r>
              <a:rPr b="1" lang="en">
                <a:solidFill>
                  <a:srgbClr val="24292E"/>
                </a:solidFill>
              </a:rPr>
              <a:t>particularly deadly</a:t>
            </a:r>
            <a:r>
              <a:rPr lang="en">
                <a:solidFill>
                  <a:srgbClr val="24292E"/>
                </a:solidFill>
              </a:rPr>
              <a:t> speed limits.</a:t>
            </a:r>
            <a:endParaRPr>
              <a:solidFill>
                <a:srgbClr val="24292E"/>
              </a:solidFill>
            </a:endParaRPr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148075" y="4788100"/>
            <a:ext cx="85791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Data Source: C.R.I.S 2010-2017</a:t>
            </a:r>
            <a:endParaRPr sz="800"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475" y="1215350"/>
            <a:ext cx="4999825" cy="30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338" y="236512"/>
            <a:ext cx="6787325" cy="46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Pushing the Limits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362" y="1171600"/>
            <a:ext cx="4936939" cy="3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148075" y="4788100"/>
            <a:ext cx="85791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Data Source: C.R.I.S 2010-2017</a:t>
            </a:r>
            <a:endParaRPr sz="800"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937875"/>
            <a:ext cx="3400200" cy="3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</a:rPr>
              <a:t>While the </a:t>
            </a:r>
            <a:r>
              <a:rPr b="1" lang="en">
                <a:solidFill>
                  <a:srgbClr val="24292E"/>
                </a:solidFill>
              </a:rPr>
              <a:t>majority </a:t>
            </a:r>
            <a:r>
              <a:rPr lang="en">
                <a:solidFill>
                  <a:srgbClr val="24292E"/>
                </a:solidFill>
              </a:rPr>
              <a:t>of speed-related crashes </a:t>
            </a:r>
            <a:r>
              <a:rPr b="1" lang="en">
                <a:solidFill>
                  <a:srgbClr val="24292E"/>
                </a:solidFill>
              </a:rPr>
              <a:t>did not</a:t>
            </a:r>
            <a:r>
              <a:rPr lang="en">
                <a:solidFill>
                  <a:srgbClr val="24292E"/>
                </a:solidFill>
              </a:rPr>
              <a:t> involve injury, areas with a posted speed limit </a:t>
            </a:r>
            <a:r>
              <a:rPr b="1" lang="en">
                <a:solidFill>
                  <a:srgbClr val="24292E"/>
                </a:solidFill>
              </a:rPr>
              <a:t>under 30 MPH</a:t>
            </a:r>
            <a:r>
              <a:rPr lang="en">
                <a:solidFill>
                  <a:srgbClr val="24292E"/>
                </a:solidFill>
              </a:rPr>
              <a:t> very </a:t>
            </a:r>
            <a:r>
              <a:rPr b="1" lang="en">
                <a:solidFill>
                  <a:srgbClr val="24292E"/>
                </a:solidFill>
              </a:rPr>
              <a:t>rarely </a:t>
            </a:r>
            <a:r>
              <a:rPr lang="en">
                <a:solidFill>
                  <a:srgbClr val="24292E"/>
                </a:solidFill>
              </a:rPr>
              <a:t>saw accidents with </a:t>
            </a:r>
            <a:r>
              <a:rPr b="1" lang="en">
                <a:solidFill>
                  <a:srgbClr val="24292E"/>
                </a:solidFill>
              </a:rPr>
              <a:t>more than two</a:t>
            </a:r>
            <a:r>
              <a:rPr lang="en">
                <a:solidFill>
                  <a:srgbClr val="24292E"/>
                </a:solidFill>
              </a:rPr>
              <a:t> injuries, with another dramatic </a:t>
            </a:r>
            <a:r>
              <a:rPr b="1" lang="en">
                <a:solidFill>
                  <a:srgbClr val="24292E"/>
                </a:solidFill>
              </a:rPr>
              <a:t>increase </a:t>
            </a:r>
            <a:r>
              <a:rPr lang="en">
                <a:solidFill>
                  <a:srgbClr val="24292E"/>
                </a:solidFill>
              </a:rPr>
              <a:t>at limits of </a:t>
            </a:r>
            <a:r>
              <a:rPr b="1" lang="en">
                <a:solidFill>
                  <a:srgbClr val="24292E"/>
                </a:solidFill>
              </a:rPr>
              <a:t>30 or higher</a:t>
            </a:r>
            <a:r>
              <a:rPr lang="en">
                <a:solidFill>
                  <a:srgbClr val="24292E"/>
                </a:solidFill>
              </a:rPr>
              <a:t>. </a:t>
            </a:r>
            <a:endParaRPr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1450" y="2"/>
            <a:ext cx="10306906" cy="50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>
            <p:ph type="title"/>
          </p:nvPr>
        </p:nvSpPr>
        <p:spPr>
          <a:xfrm>
            <a:off x="1278450" y="1382100"/>
            <a:ext cx="6587100" cy="23793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Slowing Down with Age</a:t>
            </a:r>
            <a:endParaRPr sz="7200"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00" y="291075"/>
            <a:ext cx="6842001" cy="45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Slowing Down with Age</a:t>
            </a:r>
            <a:endParaRPr b="1"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171600"/>
            <a:ext cx="2968500" cy="3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Drivers involved in speed-related crashes </a:t>
            </a:r>
            <a:r>
              <a:rPr b="1" lang="en"/>
              <a:t>overwhelmingly</a:t>
            </a:r>
            <a:r>
              <a:rPr lang="en"/>
              <a:t> tend to be </a:t>
            </a:r>
            <a:r>
              <a:rPr b="1" lang="en"/>
              <a:t>under 30</a:t>
            </a:r>
            <a:r>
              <a:rPr lang="en"/>
              <a:t>, with the </a:t>
            </a:r>
            <a:r>
              <a:rPr lang="en"/>
              <a:t>peak range</a:t>
            </a:r>
            <a:r>
              <a:rPr lang="en"/>
              <a:t> from </a:t>
            </a:r>
            <a:r>
              <a:rPr lang="en"/>
              <a:t>20-25</a:t>
            </a:r>
            <a:r>
              <a:rPr lang="en"/>
              <a:t> years old.</a:t>
            </a:r>
            <a:endParaRPr/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76" y="1241558"/>
            <a:ext cx="5027676" cy="335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425" y="224012"/>
            <a:ext cx="7043151" cy="469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Slowing Down with Age</a:t>
            </a:r>
            <a:endParaRPr b="1"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1162125"/>
            <a:ext cx="3035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When focused on driver deaths, however, drivers </a:t>
            </a:r>
            <a:r>
              <a:rPr b="1" lang="en"/>
              <a:t>under 20</a:t>
            </a:r>
            <a:r>
              <a:rPr lang="en"/>
              <a:t> seem to be </a:t>
            </a:r>
            <a:r>
              <a:rPr b="1" lang="en"/>
              <a:t>less likely to lose their life</a:t>
            </a:r>
            <a:r>
              <a:rPr lang="en"/>
              <a:t> than other age groups when involved in speed-related accidents</a:t>
            </a:r>
            <a:endParaRPr/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624" y="1202762"/>
            <a:ext cx="4973829" cy="33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025"/>
            <a:ext cx="9144001" cy="48474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311700" y="616150"/>
            <a:ext cx="8520600" cy="6132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Crash Records Information System (C.R.I.S)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265400" y="1603425"/>
            <a:ext cx="6613200" cy="24912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https://cris.dot.state.tx.us/public/Query/app/public/welcome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Information on vehicle accidents from 2010-2017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Injuries/Deaths, Speed Limit, Weather Condition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Victim Age/Ethnicity/Gender, Seat Position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Time, Day of Week, Latitude/Longitude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952"/>
            <a:ext cx="9143999" cy="462959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type="title"/>
          </p:nvPr>
        </p:nvSpPr>
        <p:spPr>
          <a:xfrm>
            <a:off x="1662900" y="447675"/>
            <a:ext cx="5818200" cy="6132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Stanford Open Policing Project</a:t>
            </a:r>
            <a:endParaRPr b="1"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336700"/>
            <a:ext cx="8520600" cy="1842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https://openpolicing.stanford.edu/data/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Information on police stops collected from across the country, varying in scope depending on state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available for Texas: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50" y="3273562"/>
            <a:ext cx="8731300" cy="12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46629"/>
            <a:ext cx="9143999" cy="643676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type="title"/>
          </p:nvPr>
        </p:nvSpPr>
        <p:spPr>
          <a:xfrm>
            <a:off x="858150" y="1882938"/>
            <a:ext cx="7427700" cy="13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County Crashers</a:t>
            </a:r>
            <a:endParaRPr sz="7200"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25" y="367206"/>
            <a:ext cx="8818151" cy="44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County Crashers</a:t>
            </a:r>
            <a:endParaRPr b="1"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57150"/>
            <a:ext cx="2527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</a:t>
            </a:r>
            <a:r>
              <a:rPr b="1" lang="en"/>
              <a:t>heat map</a:t>
            </a:r>
            <a:r>
              <a:rPr lang="en"/>
              <a:t> shows that the highest concentration of </a:t>
            </a:r>
            <a:r>
              <a:rPr b="1" lang="en"/>
              <a:t>injuries</a:t>
            </a:r>
            <a:r>
              <a:rPr lang="en"/>
              <a:t> </a:t>
            </a:r>
            <a:r>
              <a:rPr b="1" lang="en"/>
              <a:t>from traffic accidents</a:t>
            </a:r>
            <a:r>
              <a:rPr lang="en"/>
              <a:t> takes place around the metropolitan areas of </a:t>
            </a:r>
            <a:r>
              <a:rPr b="1" lang="en"/>
              <a:t>Houston, Dallas, and San Antonio</a:t>
            </a:r>
            <a:r>
              <a:rPr lang="en"/>
              <a:t>.</a:t>
            </a:r>
            <a:endParaRPr/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000" y="1444413"/>
            <a:ext cx="6045251" cy="30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1643"/>
            <a:ext cx="9144000" cy="522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type="title"/>
          </p:nvPr>
        </p:nvSpPr>
        <p:spPr>
          <a:xfrm>
            <a:off x="1956150" y="1361250"/>
            <a:ext cx="5231700" cy="2421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Under the Weather</a:t>
            </a:r>
            <a:endParaRPr sz="7200"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00" y="199300"/>
            <a:ext cx="8318375" cy="466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